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8" r:id="rId2"/>
    <p:sldId id="256" r:id="rId3"/>
    <p:sldId id="259" r:id="rId4"/>
    <p:sldId id="263" r:id="rId5"/>
    <p:sldId id="261" r:id="rId6"/>
    <p:sldId id="267" r:id="rId7"/>
    <p:sldId id="271" r:id="rId8"/>
    <p:sldId id="262" r:id="rId9"/>
    <p:sldId id="270" r:id="rId10"/>
    <p:sldId id="264" r:id="rId11"/>
    <p:sldId id="265" r:id="rId12"/>
    <p:sldId id="266" r:id="rId13"/>
    <p:sldId id="257" r:id="rId14"/>
    <p:sldId id="269" r:id="rId15"/>
    <p:sldId id="26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411" autoAdjust="0"/>
    <p:restoredTop sz="81143" autoAdjust="0"/>
  </p:normalViewPr>
  <p:slideViewPr>
    <p:cSldViewPr>
      <p:cViewPr varScale="1">
        <p:scale>
          <a:sx n="59" d="100"/>
          <a:sy n="59" d="100"/>
        </p:scale>
        <p:origin x="-1692" y="-7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E99BD2C-DAA8-4DF8-9668-2A501DF8F7F2}" type="datetimeFigureOut">
              <a:rPr lang="en-US" smtClean="0"/>
              <a:pPr/>
              <a:t>2/10/2012</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9E5F7B0-92FD-4847-865E-98D31531FAC2}"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9E5F7B0-92FD-4847-865E-98D31531FAC2}" type="slidenum">
              <a:rPr lang="en-GB" smtClean="0"/>
              <a:pPr/>
              <a:t>5</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9E5F7B0-92FD-4847-865E-98D31531FAC2}" type="slidenum">
              <a:rPr lang="en-GB" smtClean="0"/>
              <a:pPr/>
              <a:t>7</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IN:</a:t>
            </a:r>
          </a:p>
          <a:p>
            <a:r>
              <a:rPr lang="en-GB" dirty="0" smtClean="0"/>
              <a:t>Diaphragm</a:t>
            </a:r>
            <a:r>
              <a:rPr lang="en-GB" baseline="0" dirty="0" smtClean="0"/>
              <a:t> goes down </a:t>
            </a:r>
          </a:p>
          <a:p>
            <a:r>
              <a:rPr lang="en-GB" baseline="0" dirty="0" smtClean="0"/>
              <a:t>Ribs expands (move outwards)</a:t>
            </a:r>
          </a:p>
          <a:p>
            <a:r>
              <a:rPr lang="en-GB" baseline="0" dirty="0" smtClean="0"/>
              <a:t>OUT:</a:t>
            </a:r>
          </a:p>
          <a:p>
            <a:r>
              <a:rPr lang="en-GB" baseline="0" dirty="0" smtClean="0"/>
              <a:t>Diaphragm moves up</a:t>
            </a:r>
          </a:p>
          <a:p>
            <a:r>
              <a:rPr lang="en-GB" baseline="0" dirty="0" smtClean="0"/>
              <a:t>Ribs move inwards</a:t>
            </a:r>
          </a:p>
        </p:txBody>
      </p:sp>
      <p:sp>
        <p:nvSpPr>
          <p:cNvPr id="4" name="Slide Number Placeholder 3"/>
          <p:cNvSpPr>
            <a:spLocks noGrp="1"/>
          </p:cNvSpPr>
          <p:nvPr>
            <p:ph type="sldNum" sz="quarter" idx="10"/>
          </p:nvPr>
        </p:nvSpPr>
        <p:spPr/>
        <p:txBody>
          <a:bodyPr/>
          <a:lstStyle/>
          <a:p>
            <a:fld id="{C9E5F7B0-92FD-4847-865E-98D31531FAC2}" type="slidenum">
              <a:rPr lang="en-GB" smtClean="0"/>
              <a:pPr/>
              <a:t>8</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C9E5F7B0-92FD-4847-865E-98D31531FAC2}" type="slidenum">
              <a:rPr lang="en-GB" smtClean="0"/>
              <a:pPr/>
              <a:t>12</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Sheet 8Bd/4</a:t>
            </a:r>
            <a:r>
              <a:rPr lang="en-GB" baseline="0" dirty="0" smtClean="0"/>
              <a:t> </a:t>
            </a:r>
            <a:endParaRPr lang="en-GB" dirty="0"/>
          </a:p>
        </p:txBody>
      </p:sp>
      <p:sp>
        <p:nvSpPr>
          <p:cNvPr id="4" name="Slide Number Placeholder 3"/>
          <p:cNvSpPr>
            <a:spLocks noGrp="1"/>
          </p:cNvSpPr>
          <p:nvPr>
            <p:ph type="sldNum" sz="quarter" idx="10"/>
          </p:nvPr>
        </p:nvSpPr>
        <p:spPr/>
        <p:txBody>
          <a:bodyPr/>
          <a:lstStyle/>
          <a:p>
            <a:fld id="{C9E5F7B0-92FD-4847-865E-98D31531FAC2}" type="slidenum">
              <a:rPr lang="en-GB" smtClean="0"/>
              <a:pPr/>
              <a:t>13</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Or </a:t>
            </a:r>
            <a:r>
              <a:rPr lang="en-GB" dirty="0" smtClean="0"/>
              <a:t>Sheet 8Bd/4</a:t>
            </a:r>
            <a:r>
              <a:rPr lang="en-GB" baseline="0" dirty="0" smtClean="0"/>
              <a:t> </a:t>
            </a:r>
            <a:endParaRPr lang="en-GB" dirty="0" smtClean="0"/>
          </a:p>
          <a:p>
            <a:endParaRPr lang="en-US" dirty="0"/>
          </a:p>
        </p:txBody>
      </p:sp>
      <p:sp>
        <p:nvSpPr>
          <p:cNvPr id="4" name="Slide Number Placeholder 3"/>
          <p:cNvSpPr>
            <a:spLocks noGrp="1"/>
          </p:cNvSpPr>
          <p:nvPr>
            <p:ph type="sldNum" sz="quarter" idx="10"/>
          </p:nvPr>
        </p:nvSpPr>
        <p:spPr/>
        <p:txBody>
          <a:bodyPr/>
          <a:lstStyle/>
          <a:p>
            <a:fld id="{C9E5F7B0-92FD-4847-865E-98D31531FAC2}" type="slidenum">
              <a:rPr lang="en-GB" smtClean="0"/>
              <a:pPr/>
              <a:t>15</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60843A31-EEC0-4142-B778-24B11514605C}" type="datetimeFigureOut">
              <a:rPr lang="en-US" smtClean="0"/>
              <a:pPr/>
              <a:t>2/10/2012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4F88581-7914-4989-9217-4599B85D849E}"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0843A31-EEC0-4142-B778-24B11514605C}" type="datetimeFigureOut">
              <a:rPr lang="en-US" smtClean="0"/>
              <a:pPr/>
              <a:t>2/10/2012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4F88581-7914-4989-9217-4599B85D849E}"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0843A31-EEC0-4142-B778-24B11514605C}" type="datetimeFigureOut">
              <a:rPr lang="en-US" smtClean="0"/>
              <a:pPr/>
              <a:t>2/10/2012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4F88581-7914-4989-9217-4599B85D849E}"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60843A31-EEC0-4142-B778-24B11514605C}" type="datetimeFigureOut">
              <a:rPr lang="en-US" smtClean="0"/>
              <a:pPr/>
              <a:t>2/10/2012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4F88581-7914-4989-9217-4599B85D849E}"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0843A31-EEC0-4142-B778-24B11514605C}" type="datetimeFigureOut">
              <a:rPr lang="en-US" smtClean="0"/>
              <a:pPr/>
              <a:t>2/10/2012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04F88581-7914-4989-9217-4599B85D849E}"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Date Placeholder 4"/>
          <p:cNvSpPr>
            <a:spLocks noGrp="1"/>
          </p:cNvSpPr>
          <p:nvPr>
            <p:ph type="dt" sz="half" idx="10"/>
          </p:nvPr>
        </p:nvSpPr>
        <p:spPr/>
        <p:txBody>
          <a:bodyPr/>
          <a:lstStyle/>
          <a:p>
            <a:fld id="{60843A31-EEC0-4142-B778-24B11514605C}" type="datetimeFigureOut">
              <a:rPr lang="en-US" smtClean="0"/>
              <a:pPr/>
              <a:t>2/10/2012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4F88581-7914-4989-9217-4599B85D849E}"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Date Placeholder 6"/>
          <p:cNvSpPr>
            <a:spLocks noGrp="1"/>
          </p:cNvSpPr>
          <p:nvPr>
            <p:ph type="dt" sz="half" idx="10"/>
          </p:nvPr>
        </p:nvSpPr>
        <p:spPr/>
        <p:txBody>
          <a:bodyPr/>
          <a:lstStyle/>
          <a:p>
            <a:fld id="{60843A31-EEC0-4142-B778-24B11514605C}" type="datetimeFigureOut">
              <a:rPr lang="en-US" smtClean="0"/>
              <a:pPr/>
              <a:t>2/10/2012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04F88581-7914-4989-9217-4599B85D849E}"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Date Placeholder 2"/>
          <p:cNvSpPr>
            <a:spLocks noGrp="1"/>
          </p:cNvSpPr>
          <p:nvPr>
            <p:ph type="dt" sz="half" idx="10"/>
          </p:nvPr>
        </p:nvSpPr>
        <p:spPr/>
        <p:txBody>
          <a:bodyPr/>
          <a:lstStyle/>
          <a:p>
            <a:fld id="{60843A31-EEC0-4142-B778-24B11514605C}" type="datetimeFigureOut">
              <a:rPr lang="en-US" smtClean="0"/>
              <a:pPr/>
              <a:t>2/10/2012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04F88581-7914-4989-9217-4599B85D849E}"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0843A31-EEC0-4142-B778-24B11514605C}" type="datetimeFigureOut">
              <a:rPr lang="en-US" smtClean="0"/>
              <a:pPr/>
              <a:t>2/10/2012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04F88581-7914-4989-9217-4599B85D849E}"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843A31-EEC0-4142-B778-24B11514605C}" type="datetimeFigureOut">
              <a:rPr lang="en-US" smtClean="0"/>
              <a:pPr/>
              <a:t>2/10/2012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4F88581-7914-4989-9217-4599B85D849E}"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0843A31-EEC0-4142-B778-24B11514605C}" type="datetimeFigureOut">
              <a:rPr lang="en-US" smtClean="0"/>
              <a:pPr/>
              <a:t>2/10/2012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04F88581-7914-4989-9217-4599B85D849E}" type="slidenum">
              <a:rPr lang="en-GB" smtClean="0"/>
              <a:pPr/>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GB"/>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843A31-EEC0-4142-B778-24B11514605C}" type="datetimeFigureOut">
              <a:rPr lang="en-US" smtClean="0"/>
              <a:pPr/>
              <a:t>2/10/2012</a:t>
            </a:fld>
            <a:endParaRPr lang="en-GB"/>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F88581-7914-4989-9217-4599B85D849E}"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hyperlink" Target="http://www.bbc.co.uk/schools/ks3bitesize/science/organisms_behaviour_health/life_processes/revise5.shtml"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5000628" y="4643446"/>
            <a:ext cx="2857520" cy="1470025"/>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6000" b="1" i="0" u="none" strike="noStrike" kern="1200" normalizeH="0" baseline="0" noProof="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uLnTx/>
                <a:uFillTx/>
                <a:latin typeface="+mj-lt"/>
                <a:ea typeface="+mj-ea"/>
                <a:cs typeface="+mj-cs"/>
              </a:rPr>
              <a:t>Lungs</a:t>
            </a:r>
          </a:p>
        </p:txBody>
      </p:sp>
      <p:sp>
        <p:nvSpPr>
          <p:cNvPr id="3" name="Title 1"/>
          <p:cNvSpPr txBox="1">
            <a:spLocks/>
          </p:cNvSpPr>
          <p:nvPr/>
        </p:nvSpPr>
        <p:spPr>
          <a:xfrm>
            <a:off x="642910" y="285728"/>
            <a:ext cx="7772400" cy="1470025"/>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5400" b="1" i="0" u="none" strike="noStrike" kern="1200" normalizeH="0" baseline="0" noProof="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uLnTx/>
                <a:uFillTx/>
                <a:latin typeface="+mj-lt"/>
                <a:ea typeface="+mj-ea"/>
                <a:cs typeface="+mj-cs"/>
              </a:rPr>
              <a:t>Gaseous</a:t>
            </a:r>
            <a:r>
              <a:rPr kumimoji="0" lang="en-GB" sz="5400" b="1" i="0" u="none" strike="noStrike" kern="1200" normalizeH="0" noProof="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uLnTx/>
                <a:uFillTx/>
                <a:latin typeface="+mj-lt"/>
                <a:ea typeface="+mj-ea"/>
                <a:cs typeface="+mj-cs"/>
              </a:rPr>
              <a:t> Exchange</a:t>
            </a:r>
            <a:endParaRPr kumimoji="0" lang="en-GB" sz="5400" b="1" i="0" u="none" strike="noStrike" kern="1200" normalizeH="0" baseline="0" noProof="0"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uLnTx/>
              <a:uFillTx/>
              <a:latin typeface="+mj-lt"/>
              <a:ea typeface="+mj-ea"/>
              <a:cs typeface="+mj-cs"/>
            </a:endParaRPr>
          </a:p>
        </p:txBody>
      </p:sp>
      <p:sp>
        <p:nvSpPr>
          <p:cNvPr id="4" name="Title 1"/>
          <p:cNvSpPr txBox="1">
            <a:spLocks/>
          </p:cNvSpPr>
          <p:nvPr/>
        </p:nvSpPr>
        <p:spPr>
          <a:xfrm>
            <a:off x="714348" y="1857364"/>
            <a:ext cx="3200368" cy="1470025"/>
          </a:xfrm>
          <a:prstGeom prst="rect">
            <a:avLst/>
          </a:prstGeom>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5400" b="1" i="0" u="none" strike="noStrike" kern="1200" normalizeH="0" baseline="0" noProof="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uLnTx/>
                <a:uFillTx/>
                <a:latin typeface="+mj-lt"/>
                <a:ea typeface="+mj-ea"/>
                <a:cs typeface="+mj-cs"/>
              </a:rPr>
              <a:t>Breathing</a:t>
            </a:r>
          </a:p>
        </p:txBody>
      </p:sp>
      <p:pic>
        <p:nvPicPr>
          <p:cNvPr id="15362" name="Picture 2" descr="http://scrapetv.com/News/News%20Pages/Specials/Swine-flu-2009/images/lungs.jpg"/>
          <p:cNvPicPr>
            <a:picLocks noChangeAspect="1" noChangeArrowheads="1"/>
          </p:cNvPicPr>
          <p:nvPr/>
        </p:nvPicPr>
        <p:blipFill>
          <a:blip r:embed="rId2" cstate="print"/>
          <a:srcRect/>
          <a:stretch>
            <a:fillRect/>
          </a:stretch>
        </p:blipFill>
        <p:spPr bwMode="auto">
          <a:xfrm>
            <a:off x="928662" y="3571876"/>
            <a:ext cx="2857500" cy="2819401"/>
          </a:xfrm>
          <a:prstGeom prst="rect">
            <a:avLst/>
          </a:prstGeom>
          <a:noFill/>
        </p:spPr>
      </p:pic>
      <p:pic>
        <p:nvPicPr>
          <p:cNvPr id="15364" name="Picture 4" descr="http://gb.fotolibra.com/images/previews/49998-breathing-diagram-illustration.jpeg"/>
          <p:cNvPicPr>
            <a:picLocks noChangeAspect="1" noChangeArrowheads="1"/>
          </p:cNvPicPr>
          <p:nvPr/>
        </p:nvPicPr>
        <p:blipFill>
          <a:blip r:embed="rId3" cstate="print"/>
          <a:srcRect/>
          <a:stretch>
            <a:fillRect/>
          </a:stretch>
        </p:blipFill>
        <p:spPr bwMode="auto">
          <a:xfrm>
            <a:off x="4000496" y="1142984"/>
            <a:ext cx="4065500" cy="2786082"/>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7158" y="357166"/>
            <a:ext cx="8575104" cy="830997"/>
          </a:xfrm>
          <a:prstGeom prst="rect">
            <a:avLst/>
          </a:prstGeom>
        </p:spPr>
        <p:txBody>
          <a:bodyPr wrap="none">
            <a:spAutoFit/>
          </a:bodyPr>
          <a:lstStyle/>
          <a:p>
            <a:pPr lvl="0" algn="ctr">
              <a:spcBef>
                <a:spcPct val="0"/>
              </a:spcBef>
              <a:defRPr/>
            </a:pPr>
            <a:r>
              <a:rPr lang="en-GB" sz="48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Where does gas exchange occur?</a:t>
            </a:r>
            <a:endParaRPr lang="en-GB" sz="48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3" name="TextBox 2"/>
          <p:cNvSpPr txBox="1"/>
          <p:nvPr/>
        </p:nvSpPr>
        <p:spPr>
          <a:xfrm>
            <a:off x="571472" y="1571612"/>
            <a:ext cx="8358246" cy="4647426"/>
          </a:xfrm>
          <a:prstGeom prst="rect">
            <a:avLst/>
          </a:prstGeom>
          <a:noFill/>
        </p:spPr>
        <p:txBody>
          <a:bodyPr wrap="square" rtlCol="0">
            <a:spAutoFit/>
          </a:bodyPr>
          <a:lstStyle/>
          <a:p>
            <a:r>
              <a:rPr lang="en-GB" sz="2800" dirty="0">
                <a:solidFill>
                  <a:schemeClr val="tx2"/>
                </a:solidFill>
              </a:rPr>
              <a:t>The</a:t>
            </a:r>
            <a:r>
              <a:rPr lang="en-GB" sz="2800" b="1" dirty="0">
                <a:solidFill>
                  <a:schemeClr val="tx2"/>
                </a:solidFill>
              </a:rPr>
              <a:t> alveoli </a:t>
            </a:r>
            <a:r>
              <a:rPr lang="en-GB" sz="2800" dirty="0">
                <a:solidFill>
                  <a:schemeClr val="tx2"/>
                </a:solidFill>
              </a:rPr>
              <a:t>are adapted to make gas exchange in lungs </a:t>
            </a:r>
            <a:r>
              <a:rPr lang="en-GB" sz="2800" dirty="0" smtClean="0">
                <a:solidFill>
                  <a:schemeClr val="tx2"/>
                </a:solidFill>
              </a:rPr>
              <a:t>happen </a:t>
            </a:r>
            <a:r>
              <a:rPr lang="en-GB" sz="2800" dirty="0">
                <a:solidFill>
                  <a:schemeClr val="tx2"/>
                </a:solidFill>
              </a:rPr>
              <a:t>easily and efficiently</a:t>
            </a:r>
            <a:r>
              <a:rPr lang="en-GB" sz="2800" dirty="0" smtClean="0">
                <a:solidFill>
                  <a:schemeClr val="tx2"/>
                </a:solidFill>
              </a:rPr>
              <a:t>.</a:t>
            </a:r>
          </a:p>
          <a:p>
            <a:endParaRPr lang="en-GB" sz="2800" dirty="0" smtClean="0"/>
          </a:p>
          <a:p>
            <a:r>
              <a:rPr lang="en-GB" sz="2000" dirty="0"/>
              <a:t>F</a:t>
            </a:r>
            <a:r>
              <a:rPr lang="en-GB" sz="2000" dirty="0" smtClean="0"/>
              <a:t>eatures </a:t>
            </a:r>
            <a:r>
              <a:rPr lang="en-GB" sz="2000" dirty="0"/>
              <a:t>of the alveoli that allow </a:t>
            </a:r>
            <a:r>
              <a:rPr lang="en-GB" sz="2000" dirty="0" smtClean="0"/>
              <a:t>gas exchange</a:t>
            </a:r>
          </a:p>
          <a:p>
            <a:endParaRPr lang="en-GB" sz="2000" dirty="0" smtClean="0"/>
          </a:p>
          <a:p>
            <a:pPr>
              <a:buBlip>
                <a:blip r:embed="rId2"/>
              </a:buBlip>
            </a:pPr>
            <a:r>
              <a:rPr lang="en-GB" sz="2000" dirty="0" smtClean="0"/>
              <a:t>They </a:t>
            </a:r>
            <a:r>
              <a:rPr lang="en-GB" sz="2000" dirty="0" smtClean="0"/>
              <a:t>have a thin epithelium  </a:t>
            </a:r>
            <a:r>
              <a:rPr lang="en-GB" sz="2000" dirty="0"/>
              <a:t>(just one cell thick</a:t>
            </a:r>
            <a:r>
              <a:rPr lang="en-GB" sz="2000" dirty="0" smtClean="0"/>
              <a:t>)</a:t>
            </a:r>
          </a:p>
          <a:p>
            <a:pPr>
              <a:buBlip>
                <a:blip r:embed="rId2"/>
              </a:buBlip>
            </a:pPr>
            <a:endParaRPr lang="en-GB" sz="2000" dirty="0"/>
          </a:p>
          <a:p>
            <a:pPr>
              <a:buBlip>
                <a:blip r:embed="rId2"/>
              </a:buBlip>
            </a:pPr>
            <a:r>
              <a:rPr lang="en-GB" sz="2000" dirty="0" smtClean="0"/>
              <a:t>They </a:t>
            </a:r>
            <a:r>
              <a:rPr lang="en-GB" sz="2000" dirty="0" smtClean="0"/>
              <a:t>have a large </a:t>
            </a:r>
            <a:r>
              <a:rPr lang="en-GB" sz="2000" dirty="0" smtClean="0"/>
              <a:t>surface </a:t>
            </a:r>
            <a:r>
              <a:rPr lang="en-GB" sz="2000" dirty="0" smtClean="0"/>
              <a:t>area</a:t>
            </a:r>
          </a:p>
          <a:p>
            <a:pPr>
              <a:buBlip>
                <a:blip r:embed="rId2"/>
              </a:buBlip>
            </a:pPr>
            <a:endParaRPr lang="en-GB" sz="2000" dirty="0"/>
          </a:p>
          <a:p>
            <a:pPr>
              <a:buBlip>
                <a:blip r:embed="rId2"/>
              </a:buBlip>
            </a:pPr>
            <a:r>
              <a:rPr lang="en-GB" sz="2000" dirty="0" smtClean="0"/>
              <a:t>They </a:t>
            </a:r>
            <a:r>
              <a:rPr lang="en-GB" sz="2000" dirty="0"/>
              <a:t>have </a:t>
            </a:r>
            <a:r>
              <a:rPr lang="en-GB" sz="2000" dirty="0" smtClean="0"/>
              <a:t>a rich supply of </a:t>
            </a:r>
            <a:r>
              <a:rPr lang="en-GB" sz="2000" dirty="0" smtClean="0"/>
              <a:t> </a:t>
            </a:r>
            <a:r>
              <a:rPr lang="en-GB" sz="2000" dirty="0"/>
              <a:t>blood </a:t>
            </a:r>
            <a:r>
              <a:rPr lang="en-GB" sz="2000" dirty="0" smtClean="0"/>
              <a:t>capillaries</a:t>
            </a:r>
          </a:p>
          <a:p>
            <a:endParaRPr lang="en-GB" sz="2800" dirty="0" smtClean="0"/>
          </a:p>
          <a:p>
            <a:pPr>
              <a:buBlip>
                <a:blip r:embed="rId2"/>
              </a:buBlip>
            </a:pPr>
            <a:r>
              <a:rPr lang="en-GB" sz="2000" dirty="0" smtClean="0"/>
              <a:t>Ventilation of lungs maintains a steep diffusion gradient</a:t>
            </a:r>
            <a:endParaRPr lang="en-GB" sz="2000" dirty="0" smtClean="0"/>
          </a:p>
          <a:p>
            <a:pPr>
              <a:buFont typeface="Arial" pitchFamily="34" charset="0"/>
              <a:buChar char="•"/>
            </a:pPr>
            <a:endParaRPr lang="en-GB" sz="2400" dirty="0"/>
          </a:p>
        </p:txBody>
      </p:sp>
      <p:pic>
        <p:nvPicPr>
          <p:cNvPr id="23554" name="Picture 2" descr="http://www.ohiohealth.com/mayo/images/image_popup/r7_bronchiolesasbestosis.jpg"/>
          <p:cNvPicPr>
            <a:picLocks noChangeAspect="1" noChangeArrowheads="1"/>
          </p:cNvPicPr>
          <p:nvPr/>
        </p:nvPicPr>
        <p:blipFill>
          <a:blip r:embed="rId3" cstate="print"/>
          <a:srcRect b="7499"/>
          <a:stretch>
            <a:fillRect/>
          </a:stretch>
        </p:blipFill>
        <p:spPr bwMode="auto">
          <a:xfrm>
            <a:off x="6000760" y="2714620"/>
            <a:ext cx="2786082" cy="1932858"/>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57158" y="1142984"/>
            <a:ext cx="8358246" cy="3816429"/>
          </a:xfrm>
          <a:prstGeom prst="rect">
            <a:avLst/>
          </a:prstGeom>
        </p:spPr>
        <p:txBody>
          <a:bodyPr wrap="square">
            <a:spAutoFit/>
          </a:bodyPr>
          <a:lstStyle/>
          <a:p>
            <a:pPr algn="ctr"/>
            <a:r>
              <a:rPr lang="en-GB" sz="3200" dirty="0" smtClean="0">
                <a:solidFill>
                  <a:schemeClr val="tx2"/>
                </a:solidFill>
              </a:rPr>
              <a:t>The gases move by </a:t>
            </a:r>
            <a:r>
              <a:rPr lang="en-GB" sz="3200" b="1" dirty="0" smtClean="0">
                <a:solidFill>
                  <a:schemeClr val="tx2"/>
                </a:solidFill>
              </a:rPr>
              <a:t>diffusion</a:t>
            </a:r>
            <a:r>
              <a:rPr lang="en-GB" sz="3200" dirty="0" smtClean="0">
                <a:solidFill>
                  <a:schemeClr val="tx2"/>
                </a:solidFill>
              </a:rPr>
              <a:t>.</a:t>
            </a:r>
          </a:p>
          <a:p>
            <a:endParaRPr lang="en-GB" dirty="0"/>
          </a:p>
          <a:p>
            <a:r>
              <a:rPr lang="en-GB" sz="2400" dirty="0" smtClean="0"/>
              <a:t>Diffusion is the process by where gases move from a high concentration to a low concentration:</a:t>
            </a:r>
          </a:p>
          <a:p>
            <a:endParaRPr lang="en-GB" sz="2400" dirty="0" smtClean="0"/>
          </a:p>
          <a:p>
            <a:r>
              <a:rPr lang="en-GB" sz="2400" dirty="0" smtClean="0"/>
              <a:t>Oxygen diffuses from the air in the alveoli into the blood.</a:t>
            </a:r>
          </a:p>
          <a:p>
            <a:endParaRPr lang="en-GB" sz="2400" dirty="0" smtClean="0"/>
          </a:p>
          <a:p>
            <a:r>
              <a:rPr lang="en-GB" sz="2400" dirty="0" smtClean="0"/>
              <a:t>Carbon dioxide diffuses from the blood into the air in the alveoli.</a:t>
            </a:r>
          </a:p>
          <a:p>
            <a:endParaRPr lang="en-GB" sz="2400" dirty="0"/>
          </a:p>
          <a:p>
            <a:endParaRPr lang="en-GB" sz="2400" dirty="0"/>
          </a:p>
        </p:txBody>
      </p:sp>
      <p:sp>
        <p:nvSpPr>
          <p:cNvPr id="3" name="Rectangle 2"/>
          <p:cNvSpPr/>
          <p:nvPr/>
        </p:nvSpPr>
        <p:spPr>
          <a:xfrm>
            <a:off x="1357290" y="214290"/>
            <a:ext cx="6526146" cy="830997"/>
          </a:xfrm>
          <a:prstGeom prst="rect">
            <a:avLst/>
          </a:prstGeom>
        </p:spPr>
        <p:txBody>
          <a:bodyPr wrap="none">
            <a:spAutoFit/>
          </a:bodyPr>
          <a:lstStyle/>
          <a:p>
            <a:pPr lvl="0" algn="ctr">
              <a:spcBef>
                <a:spcPct val="0"/>
              </a:spcBef>
              <a:defRPr/>
            </a:pPr>
            <a:r>
              <a:rPr lang="en-GB" sz="48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How do the gases move?</a:t>
            </a:r>
            <a:endParaRPr lang="en-GB" sz="48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cxnSp>
        <p:nvCxnSpPr>
          <p:cNvPr id="6" name="Straight Arrow Connector 5"/>
          <p:cNvCxnSpPr/>
          <p:nvPr/>
        </p:nvCxnSpPr>
        <p:spPr>
          <a:xfrm>
            <a:off x="1785918" y="5786454"/>
            <a:ext cx="500066" cy="1588"/>
          </a:xfrm>
          <a:prstGeom prst="straightConnector1">
            <a:avLst/>
          </a:prstGeom>
          <a:ln>
            <a:tailEnd type="arrow"/>
          </a:ln>
        </p:spPr>
        <p:style>
          <a:lnRef idx="3">
            <a:schemeClr val="dk1"/>
          </a:lnRef>
          <a:fillRef idx="0">
            <a:schemeClr val="dk1"/>
          </a:fillRef>
          <a:effectRef idx="2">
            <a:schemeClr val="dk1"/>
          </a:effectRef>
          <a:fontRef idx="minor">
            <a:schemeClr val="tx1"/>
          </a:fontRef>
        </p:style>
      </p:cxnSp>
      <p:grpSp>
        <p:nvGrpSpPr>
          <p:cNvPr id="8" name="Group 7"/>
          <p:cNvGrpSpPr/>
          <p:nvPr/>
        </p:nvGrpSpPr>
        <p:grpSpPr>
          <a:xfrm>
            <a:off x="785786" y="4143380"/>
            <a:ext cx="5767398" cy="2500306"/>
            <a:chOff x="785786" y="4143380"/>
            <a:chExt cx="5767398" cy="2500306"/>
          </a:xfrm>
        </p:grpSpPr>
        <p:pic>
          <p:nvPicPr>
            <p:cNvPr id="22530" name="Picture 2" descr="http://www.reviseguys.com/moodle/file.php/14/800px-Alveoli_svg.jpg"/>
            <p:cNvPicPr>
              <a:picLocks noChangeAspect="1" noChangeArrowheads="1"/>
            </p:cNvPicPr>
            <p:nvPr/>
          </p:nvPicPr>
          <p:blipFill>
            <a:blip r:embed="rId2" cstate="print"/>
            <a:srcRect/>
            <a:stretch>
              <a:fillRect/>
            </a:stretch>
          </p:blipFill>
          <p:spPr bwMode="auto">
            <a:xfrm>
              <a:off x="2285984" y="4143380"/>
              <a:ext cx="4267200" cy="2500306"/>
            </a:xfrm>
            <a:prstGeom prst="rect">
              <a:avLst/>
            </a:prstGeom>
            <a:noFill/>
          </p:spPr>
        </p:pic>
        <p:sp>
          <p:nvSpPr>
            <p:cNvPr id="7" name="TextBox 6"/>
            <p:cNvSpPr txBox="1"/>
            <p:nvPr/>
          </p:nvSpPr>
          <p:spPr>
            <a:xfrm>
              <a:off x="785786" y="5572140"/>
              <a:ext cx="1143008" cy="369332"/>
            </a:xfrm>
            <a:prstGeom prst="rect">
              <a:avLst/>
            </a:prstGeom>
            <a:noFill/>
          </p:spPr>
          <p:txBody>
            <a:bodyPr wrap="square" rtlCol="0">
              <a:spAutoFit/>
            </a:bodyPr>
            <a:lstStyle/>
            <a:p>
              <a:r>
                <a:rPr lang="en-GB" b="1" dirty="0" smtClean="0"/>
                <a:t>Capillary</a:t>
              </a:r>
              <a:endParaRPr lang="en-GB" b="1" dirty="0"/>
            </a:p>
          </p:txBody>
        </p:sp>
      </p:gr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00034" y="1142984"/>
            <a:ext cx="8358246" cy="954107"/>
          </a:xfrm>
          <a:prstGeom prst="rect">
            <a:avLst/>
          </a:prstGeom>
        </p:spPr>
        <p:txBody>
          <a:bodyPr wrap="square">
            <a:spAutoFit/>
          </a:bodyPr>
          <a:lstStyle/>
          <a:p>
            <a:r>
              <a:rPr lang="en-GB" sz="2800" dirty="0" smtClean="0">
                <a:hlinkClick r:id="rId3"/>
              </a:rPr>
              <a:t>http://www.bbc.co.uk/schools/ks3bitesize/science/organisms_behaviour_health/life_processes/revise5.shtml</a:t>
            </a:r>
            <a:endParaRPr lang="en-GB" sz="28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28596" y="2714620"/>
            <a:ext cx="8286808" cy="3170099"/>
          </a:xfrm>
          <a:prstGeom prst="rect">
            <a:avLst/>
          </a:prstGeom>
          <a:noFill/>
        </p:spPr>
        <p:txBody>
          <a:bodyPr wrap="square" rtlCol="0">
            <a:spAutoFit/>
          </a:bodyPr>
          <a:lstStyle/>
          <a:p>
            <a:pPr algn="ctr"/>
            <a:r>
              <a:rPr lang="en-GB" sz="3600" dirty="0" smtClean="0"/>
              <a:t>Collect information and pictures about the heart or the lungs so that we can make information posters for display work. </a:t>
            </a:r>
          </a:p>
          <a:p>
            <a:pPr algn="ctr"/>
            <a:endParaRPr lang="en-GB" sz="3600" dirty="0" smtClean="0"/>
          </a:p>
          <a:p>
            <a:pPr algn="ctr"/>
            <a:endParaRPr lang="en-GB" sz="2800" dirty="0"/>
          </a:p>
          <a:p>
            <a:pPr algn="ctr"/>
            <a:r>
              <a:rPr lang="en-GB" sz="2800" dirty="0" smtClean="0"/>
              <a:t>To be handed in next lesson – Tuesday 1</a:t>
            </a:r>
            <a:r>
              <a:rPr lang="en-GB" sz="2800" baseline="30000" dirty="0" smtClean="0"/>
              <a:t>st</a:t>
            </a:r>
            <a:r>
              <a:rPr lang="en-GB" sz="2800" dirty="0" smtClean="0"/>
              <a:t> December  </a:t>
            </a:r>
          </a:p>
        </p:txBody>
      </p:sp>
      <p:pic>
        <p:nvPicPr>
          <p:cNvPr id="1026" name="Picture 2" descr="See full size image"/>
          <p:cNvPicPr>
            <a:picLocks noChangeAspect="1" noChangeArrowheads="1"/>
          </p:cNvPicPr>
          <p:nvPr/>
        </p:nvPicPr>
        <p:blipFill>
          <a:blip r:embed="rId3" cstate="print"/>
          <a:srcRect/>
          <a:stretch>
            <a:fillRect/>
          </a:stretch>
        </p:blipFill>
        <p:spPr bwMode="auto">
          <a:xfrm>
            <a:off x="1643042" y="500042"/>
            <a:ext cx="5643602" cy="1979853"/>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28728" y="642918"/>
            <a:ext cx="6357982" cy="2862322"/>
          </a:xfrm>
          <a:prstGeom prst="rect">
            <a:avLst/>
          </a:prstGeom>
          <a:noFill/>
        </p:spPr>
        <p:txBody>
          <a:bodyPr wrap="square" rtlCol="0">
            <a:spAutoFit/>
          </a:bodyPr>
          <a:lstStyle/>
          <a:p>
            <a:pPr algn="ctr"/>
            <a:r>
              <a:rPr lang="en-GB" sz="6000" dirty="0" smtClean="0">
                <a:solidFill>
                  <a:schemeClr val="accent1"/>
                </a:solidFill>
              </a:rPr>
              <a:t>List 3 ways that the lungs are adapted for gas exchange.</a:t>
            </a:r>
            <a:endParaRPr lang="en-GB" sz="6000" dirty="0">
              <a:solidFill>
                <a:schemeClr val="accent1"/>
              </a:solidFill>
            </a:endParaRPr>
          </a:p>
        </p:txBody>
      </p:sp>
      <p:grpSp>
        <p:nvGrpSpPr>
          <p:cNvPr id="3" name="Group 2"/>
          <p:cNvGrpSpPr/>
          <p:nvPr/>
        </p:nvGrpSpPr>
        <p:grpSpPr>
          <a:xfrm>
            <a:off x="1500166" y="3786190"/>
            <a:ext cx="5695960" cy="2500306"/>
            <a:chOff x="857224" y="4143380"/>
            <a:chExt cx="5695960" cy="2500306"/>
          </a:xfrm>
        </p:grpSpPr>
        <p:pic>
          <p:nvPicPr>
            <p:cNvPr id="4" name="Picture 2" descr="http://www.reviseguys.com/moodle/file.php/14/800px-Alveoli_svg.jpg"/>
            <p:cNvPicPr>
              <a:picLocks noChangeAspect="1" noChangeArrowheads="1"/>
            </p:cNvPicPr>
            <p:nvPr/>
          </p:nvPicPr>
          <p:blipFill>
            <a:blip r:embed="rId2" cstate="print"/>
            <a:srcRect/>
            <a:stretch>
              <a:fillRect/>
            </a:stretch>
          </p:blipFill>
          <p:spPr bwMode="auto">
            <a:xfrm>
              <a:off x="2285984" y="4143380"/>
              <a:ext cx="4267200" cy="2500306"/>
            </a:xfrm>
            <a:prstGeom prst="rect">
              <a:avLst/>
            </a:prstGeom>
            <a:noFill/>
          </p:spPr>
        </p:pic>
        <p:sp>
          <p:nvSpPr>
            <p:cNvPr id="5" name="TextBox 4"/>
            <p:cNvSpPr txBox="1"/>
            <p:nvPr/>
          </p:nvSpPr>
          <p:spPr>
            <a:xfrm>
              <a:off x="857224" y="5572140"/>
              <a:ext cx="1143008" cy="369332"/>
            </a:xfrm>
            <a:prstGeom prst="rect">
              <a:avLst/>
            </a:prstGeom>
            <a:noFill/>
          </p:spPr>
          <p:txBody>
            <a:bodyPr wrap="square" rtlCol="0">
              <a:spAutoFit/>
            </a:bodyPr>
            <a:lstStyle/>
            <a:p>
              <a:r>
                <a:rPr lang="en-GB" b="1" dirty="0" smtClean="0"/>
                <a:t>Capillary</a:t>
              </a:r>
              <a:endParaRPr lang="en-GB" b="1" dirty="0"/>
            </a:p>
          </p:txBody>
        </p:sp>
      </p:grpSp>
      <p:cxnSp>
        <p:nvCxnSpPr>
          <p:cNvPr id="7" name="Straight Arrow Connector 6"/>
          <p:cNvCxnSpPr/>
          <p:nvPr/>
        </p:nvCxnSpPr>
        <p:spPr>
          <a:xfrm>
            <a:off x="2500298" y="5429264"/>
            <a:ext cx="642942" cy="1588"/>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ChangeArrowheads="1"/>
          </p:cNvSpPr>
          <p:nvPr/>
        </p:nvSpPr>
        <p:spPr bwMode="auto">
          <a:xfrm flipH="1">
            <a:off x="142844" y="535655"/>
            <a:ext cx="8786874" cy="500136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tab pos="838200" algn="l"/>
              </a:tabLst>
            </a:pPr>
            <a:r>
              <a:rPr kumimoji="0" lang="en-GB" sz="2400" b="0" i="0" u="sng" strike="noStrike" cap="none" normalizeH="0" baseline="0" dirty="0" smtClean="0">
                <a:ln>
                  <a:noFill/>
                </a:ln>
                <a:solidFill>
                  <a:schemeClr val="accent1">
                    <a:lumMod val="75000"/>
                  </a:schemeClr>
                </a:solidFill>
                <a:effectLst/>
                <a:latin typeface="Arial" pitchFamily="34" charset="0"/>
                <a:ea typeface="Times New Roman" pitchFamily="18" charset="0"/>
                <a:cs typeface="Arial" pitchFamily="34" charset="0"/>
              </a:rPr>
              <a:t>The passage of air through the body:</a:t>
            </a:r>
          </a:p>
          <a:p>
            <a:pPr marL="0" marR="0" lvl="0" indent="0" algn="just" defTabSz="914400" rtl="0" eaLnBrk="1" fontAlgn="base" latinLnBrk="0" hangingPunct="1">
              <a:lnSpc>
                <a:spcPct val="100000"/>
              </a:lnSpc>
              <a:spcBef>
                <a:spcPct val="0"/>
              </a:spcBef>
              <a:spcAft>
                <a:spcPct val="0"/>
              </a:spcAft>
              <a:buClrTx/>
              <a:buSzTx/>
              <a:buFontTx/>
              <a:buNone/>
              <a:tabLst>
                <a:tab pos="838200" algn="l"/>
              </a:tabLst>
            </a:pPr>
            <a:endParaRPr lang="en-GB" sz="2400" u="sng" dirty="0">
              <a:solidFill>
                <a:schemeClr val="accent1">
                  <a:lumMod val="75000"/>
                </a:schemeClr>
              </a:solidFill>
              <a:latin typeface="Arial" pitchFamily="34" charset="0"/>
              <a:ea typeface="Times New Roman" pitchFamily="18" charset="0"/>
              <a:cs typeface="Arial" pitchFamily="34" charset="0"/>
            </a:endParaRPr>
          </a:p>
          <a:p>
            <a:pPr marL="0" marR="0" lvl="0" indent="0" algn="just" defTabSz="914400" rtl="0" eaLnBrk="1" fontAlgn="base" latinLnBrk="0" hangingPunct="1">
              <a:lnSpc>
                <a:spcPct val="100000"/>
              </a:lnSpc>
              <a:spcBef>
                <a:spcPct val="0"/>
              </a:spcBef>
              <a:spcAft>
                <a:spcPct val="0"/>
              </a:spcAft>
              <a:buClrTx/>
              <a:buSzTx/>
              <a:buFontTx/>
              <a:buNone/>
              <a:tabLst>
                <a:tab pos="838200" algn="l"/>
              </a:tabLst>
            </a:pPr>
            <a:endParaRPr kumimoji="0" lang="en-GB" sz="1100" b="0" i="0" u="none" strike="noStrike" cap="none" normalizeH="0" baseline="0" dirty="0" smtClean="0">
              <a:ln>
                <a:noFill/>
              </a:ln>
              <a:solidFill>
                <a:schemeClr val="accent1">
                  <a:lumMod val="75000"/>
                </a:schemeClr>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838200" algn="l"/>
              </a:tabLst>
            </a:pPr>
            <a:r>
              <a:rPr kumimoji="0" lang="en-GB" sz="2400" b="0" i="0" u="none" strike="noStrike" cap="none" normalizeH="0" baseline="0" dirty="0" smtClean="0">
                <a:ln>
                  <a:noFill/>
                </a:ln>
                <a:solidFill>
                  <a:schemeClr val="accent1">
                    <a:lumMod val="75000"/>
                  </a:schemeClr>
                </a:solidFill>
                <a:effectLst/>
                <a:latin typeface="Arial" pitchFamily="34" charset="0"/>
                <a:ea typeface="Times New Roman" pitchFamily="18" charset="0"/>
                <a:cs typeface="Arial" pitchFamily="34" charset="0"/>
              </a:rPr>
              <a:t>The lungs are positioned inside the …………..  ……………..  The ………… form a cage protecting them.  </a:t>
            </a:r>
          </a:p>
          <a:p>
            <a:pPr marL="0" marR="0" lvl="0" indent="0" algn="just" defTabSz="914400" rtl="0" eaLnBrk="0" fontAlgn="base" latinLnBrk="0" hangingPunct="0">
              <a:lnSpc>
                <a:spcPct val="100000"/>
              </a:lnSpc>
              <a:spcBef>
                <a:spcPct val="0"/>
              </a:spcBef>
              <a:spcAft>
                <a:spcPct val="0"/>
              </a:spcAft>
              <a:buClrTx/>
              <a:buSzTx/>
              <a:buFontTx/>
              <a:buNone/>
              <a:tabLst>
                <a:tab pos="838200" algn="l"/>
              </a:tabLst>
            </a:pPr>
            <a:r>
              <a:rPr kumimoji="0" lang="en-GB" sz="2400" b="0" i="0" u="none" strike="noStrike" cap="none" normalizeH="0" baseline="0" dirty="0" smtClean="0">
                <a:ln>
                  <a:noFill/>
                </a:ln>
                <a:solidFill>
                  <a:schemeClr val="accent1">
                    <a:lumMod val="75000"/>
                  </a:schemeClr>
                </a:solidFill>
                <a:effectLst/>
                <a:latin typeface="Arial" pitchFamily="34" charset="0"/>
                <a:ea typeface="Times New Roman" pitchFamily="18" charset="0"/>
                <a:cs typeface="Arial" pitchFamily="34" charset="0"/>
              </a:rPr>
              <a:t>The ………..lung has ………… cavities is </a:t>
            </a:r>
            <a:r>
              <a:rPr kumimoji="0" lang="en-GB" sz="2400" b="1" i="0" u="none" strike="noStrike" cap="none" normalizeH="0" baseline="0" dirty="0" smtClean="0">
                <a:ln>
                  <a:noFill/>
                </a:ln>
                <a:solidFill>
                  <a:schemeClr val="accent1">
                    <a:lumMod val="75000"/>
                  </a:schemeClr>
                </a:solidFill>
                <a:effectLst/>
                <a:latin typeface="Arial" pitchFamily="34" charset="0"/>
                <a:ea typeface="Times New Roman" pitchFamily="18" charset="0"/>
                <a:cs typeface="Arial" pitchFamily="34" charset="0"/>
              </a:rPr>
              <a:t>bigger</a:t>
            </a:r>
            <a:r>
              <a:rPr kumimoji="0" lang="en-GB" sz="2400" b="0" i="0" u="none" strike="noStrike" cap="none" normalizeH="0" baseline="0" dirty="0" smtClean="0">
                <a:ln>
                  <a:noFill/>
                </a:ln>
                <a:solidFill>
                  <a:schemeClr val="accent1">
                    <a:lumMod val="75000"/>
                  </a:schemeClr>
                </a:solidFill>
                <a:effectLst/>
                <a:latin typeface="Arial" pitchFamily="34" charset="0"/>
                <a:ea typeface="Times New Roman" pitchFamily="18" charset="0"/>
                <a:cs typeface="Arial" pitchFamily="34" charset="0"/>
              </a:rPr>
              <a:t> than the ………… lung which only has ………..  The action of breathing means that the lungs are constantly moving in and out.  In order to prevent friction, the lungs are surrounded by the ……………….  …………………  This is a  complete lining which is smooth and has a moist, slimy mucus.</a:t>
            </a:r>
          </a:p>
          <a:p>
            <a:pPr marL="0" marR="0" lvl="0" indent="0" algn="just" defTabSz="914400" rtl="0" eaLnBrk="0" fontAlgn="base" latinLnBrk="0" hangingPunct="0">
              <a:lnSpc>
                <a:spcPct val="100000"/>
              </a:lnSpc>
              <a:spcBef>
                <a:spcPct val="0"/>
              </a:spcBef>
              <a:spcAft>
                <a:spcPct val="0"/>
              </a:spcAft>
              <a:buClrTx/>
              <a:buSzTx/>
              <a:buFontTx/>
              <a:buNone/>
              <a:tabLst>
                <a:tab pos="838200" algn="l"/>
              </a:tabLst>
            </a:pPr>
            <a:endParaRPr lang="en-GB" sz="2400" dirty="0" smtClean="0">
              <a:solidFill>
                <a:schemeClr val="accent1">
                  <a:lumMod val="75000"/>
                </a:schemeClr>
              </a:solidFill>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838200" algn="l"/>
              </a:tabLst>
            </a:pPr>
            <a:endParaRPr kumimoji="0" lang="en-GB" sz="2400" b="0" i="0" u="none" strike="noStrike" cap="none" normalizeH="0" baseline="0" dirty="0" smtClean="0">
              <a:ln>
                <a:noFill/>
              </a:ln>
              <a:solidFill>
                <a:schemeClr val="accent1">
                  <a:lumMod val="75000"/>
                </a:schemeClr>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None/>
              <a:tabLst>
                <a:tab pos="838200" algn="l"/>
              </a:tabLst>
            </a:pPr>
            <a:r>
              <a:rPr lang="en-GB" sz="2000" i="1" dirty="0">
                <a:solidFill>
                  <a:schemeClr val="accent1">
                    <a:lumMod val="75000"/>
                  </a:schemeClr>
                </a:solidFill>
                <a:latin typeface="Arial" pitchFamily="34" charset="0"/>
                <a:cs typeface="Arial" pitchFamily="34" charset="0"/>
              </a:rPr>
              <a:t>t</a:t>
            </a:r>
            <a:r>
              <a:rPr lang="en-GB" sz="2000" i="1" dirty="0" smtClean="0">
                <a:solidFill>
                  <a:schemeClr val="accent1">
                    <a:lumMod val="75000"/>
                  </a:schemeClr>
                </a:solidFill>
                <a:latin typeface="Arial" pitchFamily="34" charset="0"/>
                <a:cs typeface="Arial" pitchFamily="34" charset="0"/>
              </a:rPr>
              <a:t>wo       three	    right	       left        </a:t>
            </a:r>
            <a:r>
              <a:rPr lang="en-GB" sz="2000" i="1" dirty="0">
                <a:solidFill>
                  <a:schemeClr val="accent1">
                    <a:lumMod val="75000"/>
                  </a:schemeClr>
                </a:solidFill>
                <a:latin typeface="Arial" pitchFamily="34" charset="0"/>
                <a:cs typeface="Arial" pitchFamily="34" charset="0"/>
              </a:rPr>
              <a:t>c</a:t>
            </a:r>
            <a:r>
              <a:rPr lang="en-GB" sz="2000" i="1" dirty="0" smtClean="0">
                <a:solidFill>
                  <a:schemeClr val="accent1">
                    <a:lumMod val="75000"/>
                  </a:schemeClr>
                </a:solidFill>
                <a:latin typeface="Arial" pitchFamily="34" charset="0"/>
                <a:cs typeface="Arial" pitchFamily="34" charset="0"/>
              </a:rPr>
              <a:t>hest cavity        pleural membrane</a:t>
            </a:r>
            <a:endParaRPr kumimoji="0" lang="en-GB" sz="2800" b="0" i="1" u="none" strike="noStrike" cap="none" normalizeH="0" baseline="0" dirty="0" smtClean="0">
              <a:ln>
                <a:noFill/>
              </a:ln>
              <a:solidFill>
                <a:schemeClr val="accent1">
                  <a:lumMod val="75000"/>
                </a:schemeClr>
              </a:solidFill>
              <a:effectLst/>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214282" y="500042"/>
            <a:ext cx="8572560" cy="5138758"/>
          </a:xfrm>
        </p:spPr>
        <p:txBody>
          <a:bodyPr>
            <a:normAutofit/>
          </a:bodyPr>
          <a:lstStyle/>
          <a:p>
            <a:pPr algn="l"/>
            <a:r>
              <a:rPr lang="en-GB" b="1" dirty="0" smtClean="0">
                <a:solidFill>
                  <a:schemeClr val="tx1"/>
                </a:solidFill>
                <a:latin typeface="Arial" pitchFamily="34" charset="0"/>
                <a:cs typeface="Arial" pitchFamily="34" charset="0"/>
              </a:rPr>
              <a:t>Learning objectives:</a:t>
            </a:r>
          </a:p>
          <a:p>
            <a:pPr algn="l"/>
            <a:endParaRPr lang="en-GB" dirty="0">
              <a:latin typeface="Arial" pitchFamily="34" charset="0"/>
              <a:cs typeface="Arial" pitchFamily="34" charset="0"/>
            </a:endParaRPr>
          </a:p>
          <a:p>
            <a:pPr marL="514350" indent="-514350" algn="l">
              <a:buFont typeface="+mj-lt"/>
              <a:buAutoNum type="arabicPeriod"/>
            </a:pPr>
            <a:r>
              <a:rPr lang="en-GB" dirty="0" smtClean="0">
                <a:solidFill>
                  <a:srgbClr val="006600"/>
                </a:solidFill>
                <a:latin typeface="Arial" pitchFamily="34" charset="0"/>
                <a:cs typeface="Arial" pitchFamily="34" charset="0"/>
              </a:rPr>
              <a:t>Must say what the job of the lungs is and name the main parts</a:t>
            </a:r>
          </a:p>
          <a:p>
            <a:pPr marL="514350" indent="-514350" algn="l">
              <a:buFont typeface="+mj-lt"/>
              <a:buAutoNum type="arabicPeriod"/>
            </a:pPr>
            <a:endParaRPr lang="en-GB" dirty="0" smtClean="0">
              <a:solidFill>
                <a:srgbClr val="006600"/>
              </a:solidFill>
              <a:latin typeface="Arial" pitchFamily="34" charset="0"/>
              <a:cs typeface="Arial" pitchFamily="34" charset="0"/>
            </a:endParaRPr>
          </a:p>
          <a:p>
            <a:pPr marL="514350" indent="-514350" algn="l">
              <a:buFont typeface="+mj-lt"/>
              <a:buAutoNum type="arabicPeriod"/>
            </a:pPr>
            <a:r>
              <a:rPr lang="en-GB" dirty="0" smtClean="0">
                <a:solidFill>
                  <a:srgbClr val="0000CC"/>
                </a:solidFill>
                <a:latin typeface="Arial" pitchFamily="34" charset="0"/>
                <a:cs typeface="Arial" pitchFamily="34" charset="0"/>
              </a:rPr>
              <a:t>Should describe the special features the lungs have to do their job really well</a:t>
            </a:r>
          </a:p>
          <a:p>
            <a:pPr marL="514350" indent="-514350" algn="l">
              <a:buFont typeface="+mj-lt"/>
              <a:buAutoNum type="arabicPeriod"/>
            </a:pPr>
            <a:endParaRPr lang="en-GB" dirty="0" smtClean="0">
              <a:solidFill>
                <a:srgbClr val="0000CC"/>
              </a:solidFill>
              <a:latin typeface="Arial" pitchFamily="34" charset="0"/>
              <a:cs typeface="Arial" pitchFamily="34" charset="0"/>
            </a:endParaRPr>
          </a:p>
          <a:p>
            <a:pPr marL="514350" indent="-514350" algn="l">
              <a:buFont typeface="+mj-lt"/>
              <a:buAutoNum type="arabicPeriod"/>
            </a:pPr>
            <a:r>
              <a:rPr lang="en-GB" dirty="0" smtClean="0">
                <a:solidFill>
                  <a:srgbClr val="FF0000"/>
                </a:solidFill>
                <a:latin typeface="Arial" pitchFamily="34" charset="0"/>
                <a:cs typeface="Arial" pitchFamily="34" charset="0"/>
              </a:rPr>
              <a:t>Could explain how the alveoli work</a:t>
            </a:r>
            <a:r>
              <a:rPr lang="en-GB" dirty="0" smtClean="0">
                <a:latin typeface="Arial" pitchFamily="34" charset="0"/>
                <a:cs typeface="Arial" pitchFamily="34" charset="0"/>
              </a:rPr>
              <a:t> </a:t>
            </a:r>
          </a:p>
          <a:p>
            <a:pPr algn="l"/>
            <a:endParaRPr lang="en-GB" dirty="0">
              <a:solidFill>
                <a:schemeClr val="tx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785786" y="2928934"/>
            <a:ext cx="7772400" cy="857256"/>
          </a:xfrm>
          <a:prstGeom prst="rect">
            <a:avLst/>
          </a:prstGeom>
        </p:spPr>
        <p:txBody>
          <a:bodyP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5400" b="1" i="0" u="none" strike="noStrike" kern="1200" cap="none" spc="0" normalizeH="0" baseline="0" noProof="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uLnTx/>
                <a:uFillTx/>
                <a:latin typeface="+mj-lt"/>
                <a:ea typeface="+mj-ea"/>
                <a:cs typeface="+mj-cs"/>
              </a:rPr>
              <a:t>What are the lungs?</a:t>
            </a:r>
          </a:p>
        </p:txBody>
      </p:sp>
      <p:sp>
        <p:nvSpPr>
          <p:cNvPr id="3" name="TextBox 2"/>
          <p:cNvSpPr txBox="1"/>
          <p:nvPr/>
        </p:nvSpPr>
        <p:spPr>
          <a:xfrm>
            <a:off x="1285852" y="3714752"/>
            <a:ext cx="6858048" cy="584775"/>
          </a:xfrm>
          <a:prstGeom prst="rect">
            <a:avLst/>
          </a:prstGeom>
          <a:noFill/>
          <a:ln>
            <a:solidFill>
              <a:schemeClr val="tx2"/>
            </a:solidFill>
          </a:ln>
        </p:spPr>
        <p:txBody>
          <a:bodyPr wrap="square" rtlCol="0">
            <a:spAutoFit/>
          </a:bodyPr>
          <a:lstStyle/>
          <a:p>
            <a:pPr algn="ctr"/>
            <a:r>
              <a:rPr lang="en-GB" sz="3200" dirty="0" smtClean="0">
                <a:solidFill>
                  <a:schemeClr val="tx2">
                    <a:lumMod val="50000"/>
                  </a:schemeClr>
                </a:solidFill>
              </a:rPr>
              <a:t>Lungs are the organs of respiration. </a:t>
            </a:r>
            <a:endParaRPr lang="en-GB" sz="3200" dirty="0">
              <a:solidFill>
                <a:schemeClr val="tx2">
                  <a:lumMod val="50000"/>
                </a:schemeClr>
              </a:solidFill>
            </a:endParaRPr>
          </a:p>
        </p:txBody>
      </p:sp>
      <p:sp>
        <p:nvSpPr>
          <p:cNvPr id="4" name="Title 1"/>
          <p:cNvSpPr txBox="1">
            <a:spLocks/>
          </p:cNvSpPr>
          <p:nvPr/>
        </p:nvSpPr>
        <p:spPr>
          <a:xfrm>
            <a:off x="785786" y="285728"/>
            <a:ext cx="7772400" cy="857256"/>
          </a:xfrm>
          <a:prstGeom prst="rect">
            <a:avLst/>
          </a:prstGeom>
        </p:spPr>
        <p:txBody>
          <a:bodyP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5400" b="1" i="0" u="none" strike="noStrike" kern="1200" cap="none" spc="0" normalizeH="0" baseline="0" noProof="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uLnTx/>
                <a:uFillTx/>
                <a:latin typeface="+mj-lt"/>
                <a:ea typeface="+mj-ea"/>
                <a:cs typeface="+mj-cs"/>
              </a:rPr>
              <a:t>What is</a:t>
            </a:r>
            <a:r>
              <a:rPr kumimoji="0" lang="en-GB" sz="5400" b="1" i="0" u="none" strike="noStrike" kern="1200" cap="none" spc="0" normalizeH="0" noProof="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uLnTx/>
                <a:uFillTx/>
                <a:latin typeface="+mj-lt"/>
                <a:ea typeface="+mj-ea"/>
                <a:cs typeface="+mj-cs"/>
              </a:rPr>
              <a:t> gas exchange</a:t>
            </a:r>
            <a:r>
              <a:rPr kumimoji="0" lang="en-GB" sz="5400" b="1" i="0" u="none" strike="noStrike" kern="1200" cap="none" spc="0" normalizeH="0" baseline="0" noProof="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uLnTx/>
                <a:uFillTx/>
                <a:latin typeface="+mj-lt"/>
                <a:ea typeface="+mj-ea"/>
                <a:cs typeface="+mj-cs"/>
              </a:rPr>
              <a:t>?</a:t>
            </a:r>
          </a:p>
        </p:txBody>
      </p:sp>
      <p:sp>
        <p:nvSpPr>
          <p:cNvPr id="5" name="TextBox 4"/>
          <p:cNvSpPr txBox="1"/>
          <p:nvPr/>
        </p:nvSpPr>
        <p:spPr>
          <a:xfrm>
            <a:off x="285720" y="4357694"/>
            <a:ext cx="8501122" cy="2308324"/>
          </a:xfrm>
          <a:prstGeom prst="rect">
            <a:avLst/>
          </a:prstGeom>
          <a:noFill/>
        </p:spPr>
        <p:txBody>
          <a:bodyPr wrap="square" rtlCol="0">
            <a:spAutoFit/>
          </a:bodyPr>
          <a:lstStyle/>
          <a:p>
            <a:pPr>
              <a:buBlip>
                <a:blip r:embed="rId2"/>
              </a:buBlip>
            </a:pPr>
            <a:r>
              <a:rPr lang="en-GB" sz="2400" dirty="0" smtClean="0"/>
              <a:t>The right lung is a little bigger than the left lung. This the left lung has to fit around the heart making it slightly smaller.</a:t>
            </a:r>
          </a:p>
          <a:p>
            <a:pPr>
              <a:buBlip>
                <a:blip r:embed="rId2"/>
              </a:buBlip>
            </a:pPr>
            <a:r>
              <a:rPr lang="en-GB" sz="2400" dirty="0" smtClean="0"/>
              <a:t>The lungs are split into lobes</a:t>
            </a:r>
          </a:p>
          <a:p>
            <a:pPr>
              <a:buBlip>
                <a:blip r:embed="rId2"/>
              </a:buBlip>
            </a:pPr>
            <a:r>
              <a:rPr lang="en-GB" sz="2400" dirty="0" smtClean="0"/>
              <a:t>The left lung is split into 2 lobes while the right lung is split into 3 lobes. </a:t>
            </a:r>
          </a:p>
          <a:p>
            <a:pPr>
              <a:buBlip>
                <a:blip r:embed="rId2"/>
              </a:buBlip>
            </a:pPr>
            <a:r>
              <a:rPr lang="en-GB" sz="2400" dirty="0" smtClean="0"/>
              <a:t>Lungs have a very spongy texture and have a large surface area. </a:t>
            </a:r>
            <a:endParaRPr lang="en-GB" sz="2400" dirty="0"/>
          </a:p>
        </p:txBody>
      </p:sp>
      <p:sp>
        <p:nvSpPr>
          <p:cNvPr id="6" name="TextBox 5"/>
          <p:cNvSpPr txBox="1"/>
          <p:nvPr/>
        </p:nvSpPr>
        <p:spPr>
          <a:xfrm>
            <a:off x="500034" y="1357298"/>
            <a:ext cx="8143932" cy="1077218"/>
          </a:xfrm>
          <a:prstGeom prst="rect">
            <a:avLst/>
          </a:prstGeom>
          <a:noFill/>
          <a:ln>
            <a:solidFill>
              <a:schemeClr val="tx2"/>
            </a:solidFill>
          </a:ln>
        </p:spPr>
        <p:txBody>
          <a:bodyPr wrap="square" rtlCol="0">
            <a:spAutoFit/>
          </a:bodyPr>
          <a:lstStyle/>
          <a:p>
            <a:pPr algn="ctr"/>
            <a:r>
              <a:rPr lang="en-GB" sz="3200" dirty="0" smtClean="0">
                <a:solidFill>
                  <a:schemeClr val="tx2">
                    <a:lumMod val="50000"/>
                  </a:schemeClr>
                </a:solidFill>
              </a:rPr>
              <a:t>The process of oxygen and carbon dioxide moving between the lungs and the blood. </a:t>
            </a:r>
            <a:endParaRPr lang="en-GB" sz="3200" dirty="0">
              <a:solidFill>
                <a:schemeClr val="tx2">
                  <a:lumMod val="50000"/>
                </a:schemeClr>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199140" y="571480"/>
            <a:ext cx="2519792" cy="1446550"/>
          </a:xfrm>
          <a:prstGeom prst="rect">
            <a:avLst/>
          </a:prstGeom>
        </p:spPr>
        <p:txBody>
          <a:bodyPr wrap="none">
            <a:spAutoFit/>
          </a:bodyPr>
          <a:lstStyle/>
          <a:p>
            <a:pPr lvl="0" algn="ctr">
              <a:spcBef>
                <a:spcPct val="0"/>
              </a:spcBef>
              <a:defRPr/>
            </a:pPr>
            <a:r>
              <a:rPr lang="en-GB" sz="8800" b="1"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Task:</a:t>
            </a:r>
          </a:p>
        </p:txBody>
      </p:sp>
      <p:sp>
        <p:nvSpPr>
          <p:cNvPr id="3" name="TextBox 2"/>
          <p:cNvSpPr txBox="1"/>
          <p:nvPr/>
        </p:nvSpPr>
        <p:spPr>
          <a:xfrm>
            <a:off x="285721" y="2428868"/>
            <a:ext cx="8429684" cy="2862322"/>
          </a:xfrm>
          <a:prstGeom prst="rect">
            <a:avLst/>
          </a:prstGeom>
          <a:noFill/>
        </p:spPr>
        <p:txBody>
          <a:bodyPr wrap="square" rtlCol="0">
            <a:spAutoFit/>
          </a:bodyPr>
          <a:lstStyle/>
          <a:p>
            <a:pPr marL="342900" indent="-342900">
              <a:buFont typeface="+mj-lt"/>
              <a:buAutoNum type="arabicPeriod"/>
            </a:pPr>
            <a:r>
              <a:rPr lang="en-GB" sz="3600" dirty="0" smtClean="0"/>
              <a:t>Label the different parts of the respiratory system</a:t>
            </a:r>
          </a:p>
          <a:p>
            <a:pPr marL="342900" indent="-342900">
              <a:buFont typeface="+mj-lt"/>
              <a:buAutoNum type="arabicPeriod"/>
            </a:pPr>
            <a:endParaRPr lang="en-GB" sz="3600" dirty="0"/>
          </a:p>
          <a:p>
            <a:pPr marL="342900" indent="-342900">
              <a:buFont typeface="+mj-lt"/>
              <a:buAutoNum type="arabicPeriod"/>
            </a:pPr>
            <a:r>
              <a:rPr lang="en-GB" sz="3600" dirty="0" smtClean="0"/>
              <a:t>Match up the parts of the respiratory system with the correct description. </a:t>
            </a:r>
            <a:endParaRPr lang="en-GB" sz="36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Lungs Co"/>
          <p:cNvPicPr/>
          <p:nvPr/>
        </p:nvPicPr>
        <p:blipFill>
          <a:blip r:embed="rId3" cstate="print"/>
          <a:srcRect/>
          <a:stretch>
            <a:fillRect/>
          </a:stretch>
        </p:blipFill>
        <p:spPr bwMode="auto">
          <a:xfrm>
            <a:off x="2438400" y="461327"/>
            <a:ext cx="4267200" cy="5935345"/>
          </a:xfrm>
          <a:prstGeom prst="rect">
            <a:avLst/>
          </a:prstGeom>
          <a:noFill/>
        </p:spPr>
      </p:pic>
      <p:grpSp>
        <p:nvGrpSpPr>
          <p:cNvPr id="20482" name="Group 2"/>
          <p:cNvGrpSpPr>
            <a:grpSpLocks/>
          </p:cNvGrpSpPr>
          <p:nvPr/>
        </p:nvGrpSpPr>
        <p:grpSpPr bwMode="auto">
          <a:xfrm>
            <a:off x="1785918" y="1071546"/>
            <a:ext cx="5600700" cy="5241925"/>
            <a:chOff x="1647" y="4527"/>
            <a:chExt cx="8820" cy="8256"/>
          </a:xfrm>
        </p:grpSpPr>
        <p:sp>
          <p:nvSpPr>
            <p:cNvPr id="20483" name="Line 3"/>
            <p:cNvSpPr>
              <a:spLocks noChangeShapeType="1"/>
            </p:cNvSpPr>
            <p:nvPr/>
          </p:nvSpPr>
          <p:spPr bwMode="auto">
            <a:xfrm>
              <a:off x="3987" y="4527"/>
              <a:ext cx="1800" cy="924"/>
            </a:xfrm>
            <a:prstGeom prst="line">
              <a:avLst/>
            </a:prstGeom>
            <a:noFill/>
            <a:ln w="3810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20484" name="Line 4"/>
            <p:cNvSpPr>
              <a:spLocks noChangeShapeType="1"/>
            </p:cNvSpPr>
            <p:nvPr/>
          </p:nvSpPr>
          <p:spPr bwMode="auto">
            <a:xfrm flipV="1">
              <a:off x="2547" y="8847"/>
              <a:ext cx="1800" cy="156"/>
            </a:xfrm>
            <a:prstGeom prst="line">
              <a:avLst/>
            </a:prstGeom>
            <a:noFill/>
            <a:ln w="3810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20485" name="Line 5"/>
            <p:cNvSpPr>
              <a:spLocks noChangeShapeType="1"/>
            </p:cNvSpPr>
            <p:nvPr/>
          </p:nvSpPr>
          <p:spPr bwMode="auto">
            <a:xfrm>
              <a:off x="3267" y="6507"/>
              <a:ext cx="1440" cy="384"/>
            </a:xfrm>
            <a:prstGeom prst="line">
              <a:avLst/>
            </a:prstGeom>
            <a:noFill/>
            <a:ln w="3810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20486" name="Line 6"/>
            <p:cNvSpPr>
              <a:spLocks noChangeShapeType="1"/>
            </p:cNvSpPr>
            <p:nvPr/>
          </p:nvSpPr>
          <p:spPr bwMode="auto">
            <a:xfrm flipH="1" flipV="1">
              <a:off x="7587" y="9387"/>
              <a:ext cx="2880" cy="180"/>
            </a:xfrm>
            <a:prstGeom prst="line">
              <a:avLst/>
            </a:prstGeom>
            <a:noFill/>
            <a:ln w="3810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20487" name="Line 7"/>
            <p:cNvSpPr>
              <a:spLocks noChangeShapeType="1"/>
            </p:cNvSpPr>
            <p:nvPr/>
          </p:nvSpPr>
          <p:spPr bwMode="auto">
            <a:xfrm flipH="1">
              <a:off x="5967" y="6867"/>
              <a:ext cx="2700" cy="720"/>
            </a:xfrm>
            <a:prstGeom prst="line">
              <a:avLst/>
            </a:prstGeom>
            <a:noFill/>
            <a:ln w="3810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20488" name="Line 8"/>
            <p:cNvSpPr>
              <a:spLocks noChangeShapeType="1"/>
            </p:cNvSpPr>
            <p:nvPr/>
          </p:nvSpPr>
          <p:spPr bwMode="auto">
            <a:xfrm flipH="1" flipV="1">
              <a:off x="6327" y="11187"/>
              <a:ext cx="2520" cy="1596"/>
            </a:xfrm>
            <a:prstGeom prst="line">
              <a:avLst/>
            </a:prstGeom>
            <a:noFill/>
            <a:ln w="3810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20489" name="Line 9"/>
            <p:cNvSpPr>
              <a:spLocks noChangeShapeType="1"/>
            </p:cNvSpPr>
            <p:nvPr/>
          </p:nvSpPr>
          <p:spPr bwMode="auto">
            <a:xfrm flipH="1">
              <a:off x="7047" y="5427"/>
              <a:ext cx="900" cy="720"/>
            </a:xfrm>
            <a:prstGeom prst="line">
              <a:avLst/>
            </a:prstGeom>
            <a:noFill/>
            <a:ln w="3810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GB"/>
            </a:p>
          </p:txBody>
        </p:sp>
        <p:sp>
          <p:nvSpPr>
            <p:cNvPr id="20490" name="Line 10"/>
            <p:cNvSpPr>
              <a:spLocks noChangeShapeType="1"/>
            </p:cNvSpPr>
            <p:nvPr/>
          </p:nvSpPr>
          <p:spPr bwMode="auto">
            <a:xfrm flipV="1">
              <a:off x="1647" y="12267"/>
              <a:ext cx="1800" cy="360"/>
            </a:xfrm>
            <a:prstGeom prst="line">
              <a:avLst/>
            </a:prstGeom>
            <a:noFill/>
            <a:ln w="38100">
              <a:solidFill>
                <a:srgbClr val="000000"/>
              </a:solidFill>
              <a:round/>
              <a:headEnd/>
              <a:tailEnd type="triangle" w="med" len="med"/>
            </a:ln>
          </p:spPr>
          <p:txBody>
            <a:bodyPr vert="horz" wrap="square" lIns="91440" tIns="45720" rIns="91440" bIns="45720" numCol="1" anchor="t" anchorCtr="0" compatLnSpc="1">
              <a:prstTxWarp prst="textNoShape">
                <a:avLst/>
              </a:prstTxWarp>
            </a:bodyPr>
            <a:lstStyle/>
            <a:p>
              <a:endParaRPr lang="en-GB"/>
            </a:p>
          </p:txBody>
        </p:sp>
      </p:grpSp>
      <p:sp>
        <p:nvSpPr>
          <p:cNvPr id="12" name="TextBox 11"/>
          <p:cNvSpPr txBox="1"/>
          <p:nvPr/>
        </p:nvSpPr>
        <p:spPr>
          <a:xfrm>
            <a:off x="1857356" y="714356"/>
            <a:ext cx="1317220" cy="523220"/>
          </a:xfrm>
          <a:prstGeom prst="rect">
            <a:avLst/>
          </a:prstGeom>
          <a:noFill/>
        </p:spPr>
        <p:txBody>
          <a:bodyPr wrap="none" rtlCol="0">
            <a:spAutoFit/>
          </a:bodyPr>
          <a:lstStyle/>
          <a:p>
            <a:r>
              <a:rPr lang="en-GB" sz="2800" dirty="0" smtClean="0"/>
              <a:t>Trachea</a:t>
            </a:r>
            <a:endParaRPr lang="en-GB" sz="2800" dirty="0"/>
          </a:p>
        </p:txBody>
      </p:sp>
      <p:sp>
        <p:nvSpPr>
          <p:cNvPr id="13" name="TextBox 12"/>
          <p:cNvSpPr txBox="1"/>
          <p:nvPr/>
        </p:nvSpPr>
        <p:spPr>
          <a:xfrm>
            <a:off x="7429520" y="4000504"/>
            <a:ext cx="881973" cy="523220"/>
          </a:xfrm>
          <a:prstGeom prst="rect">
            <a:avLst/>
          </a:prstGeom>
          <a:noFill/>
        </p:spPr>
        <p:txBody>
          <a:bodyPr wrap="none" rtlCol="0">
            <a:spAutoFit/>
          </a:bodyPr>
          <a:lstStyle/>
          <a:p>
            <a:r>
              <a:rPr lang="en-GB" sz="2800" dirty="0" smtClean="0"/>
              <a:t>Lung</a:t>
            </a:r>
            <a:endParaRPr lang="en-GB" sz="2800" dirty="0"/>
          </a:p>
        </p:txBody>
      </p:sp>
      <p:sp>
        <p:nvSpPr>
          <p:cNvPr id="14" name="TextBox 13"/>
          <p:cNvSpPr txBox="1"/>
          <p:nvPr/>
        </p:nvSpPr>
        <p:spPr>
          <a:xfrm>
            <a:off x="6786578" y="5929330"/>
            <a:ext cx="1781898" cy="523220"/>
          </a:xfrm>
          <a:prstGeom prst="rect">
            <a:avLst/>
          </a:prstGeom>
          <a:noFill/>
        </p:spPr>
        <p:txBody>
          <a:bodyPr wrap="none" rtlCol="0">
            <a:spAutoFit/>
          </a:bodyPr>
          <a:lstStyle/>
          <a:p>
            <a:r>
              <a:rPr lang="en-GB" sz="2800" dirty="0" smtClean="0"/>
              <a:t>Diaphragm</a:t>
            </a:r>
            <a:endParaRPr lang="en-GB" sz="2800" dirty="0"/>
          </a:p>
        </p:txBody>
      </p:sp>
      <p:sp>
        <p:nvSpPr>
          <p:cNvPr id="15" name="TextBox 14"/>
          <p:cNvSpPr txBox="1"/>
          <p:nvPr/>
        </p:nvSpPr>
        <p:spPr>
          <a:xfrm>
            <a:off x="5929322" y="1071546"/>
            <a:ext cx="790473" cy="523220"/>
          </a:xfrm>
          <a:prstGeom prst="rect">
            <a:avLst/>
          </a:prstGeom>
          <a:noFill/>
        </p:spPr>
        <p:txBody>
          <a:bodyPr wrap="none" rtlCol="0">
            <a:spAutoFit/>
          </a:bodyPr>
          <a:lstStyle/>
          <a:p>
            <a:r>
              <a:rPr lang="en-GB" sz="2800" dirty="0" smtClean="0"/>
              <a:t>Ribs</a:t>
            </a:r>
            <a:endParaRPr lang="en-GB" sz="2800" dirty="0"/>
          </a:p>
        </p:txBody>
      </p:sp>
      <p:sp>
        <p:nvSpPr>
          <p:cNvPr id="16" name="TextBox 15"/>
          <p:cNvSpPr txBox="1"/>
          <p:nvPr/>
        </p:nvSpPr>
        <p:spPr>
          <a:xfrm>
            <a:off x="1214414" y="1928802"/>
            <a:ext cx="1163780" cy="523220"/>
          </a:xfrm>
          <a:prstGeom prst="rect">
            <a:avLst/>
          </a:prstGeom>
          <a:noFill/>
        </p:spPr>
        <p:txBody>
          <a:bodyPr wrap="none" rtlCol="0">
            <a:spAutoFit/>
          </a:bodyPr>
          <a:lstStyle/>
          <a:p>
            <a:r>
              <a:rPr lang="en-GB" sz="2800" dirty="0" smtClean="0"/>
              <a:t>Alveoli</a:t>
            </a:r>
            <a:endParaRPr lang="en-GB" sz="2800" dirty="0"/>
          </a:p>
        </p:txBody>
      </p:sp>
      <p:sp>
        <p:nvSpPr>
          <p:cNvPr id="17" name="TextBox 16"/>
          <p:cNvSpPr txBox="1"/>
          <p:nvPr/>
        </p:nvSpPr>
        <p:spPr>
          <a:xfrm>
            <a:off x="500034" y="5572140"/>
            <a:ext cx="1800749" cy="954107"/>
          </a:xfrm>
          <a:prstGeom prst="rect">
            <a:avLst/>
          </a:prstGeom>
          <a:noFill/>
        </p:spPr>
        <p:txBody>
          <a:bodyPr wrap="none" rtlCol="0">
            <a:spAutoFit/>
          </a:bodyPr>
          <a:lstStyle/>
          <a:p>
            <a:r>
              <a:rPr lang="en-GB" sz="2800" dirty="0" err="1" smtClean="0"/>
              <a:t>Intercostal</a:t>
            </a:r>
            <a:r>
              <a:rPr lang="en-GB" sz="2800" dirty="0" smtClean="0"/>
              <a:t> </a:t>
            </a:r>
          </a:p>
          <a:p>
            <a:r>
              <a:rPr lang="en-GB" sz="2800" dirty="0" smtClean="0"/>
              <a:t>Muscles</a:t>
            </a:r>
            <a:endParaRPr lang="en-GB" sz="2800" dirty="0"/>
          </a:p>
        </p:txBody>
      </p:sp>
      <p:sp>
        <p:nvSpPr>
          <p:cNvPr id="18" name="TextBox 17"/>
          <p:cNvSpPr txBox="1"/>
          <p:nvPr/>
        </p:nvSpPr>
        <p:spPr>
          <a:xfrm>
            <a:off x="6357950" y="2214554"/>
            <a:ext cx="1300997" cy="523220"/>
          </a:xfrm>
          <a:prstGeom prst="rect">
            <a:avLst/>
          </a:prstGeom>
          <a:noFill/>
        </p:spPr>
        <p:txBody>
          <a:bodyPr wrap="none" rtlCol="0">
            <a:spAutoFit/>
          </a:bodyPr>
          <a:lstStyle/>
          <a:p>
            <a:r>
              <a:rPr lang="en-GB" sz="2800" dirty="0" smtClean="0"/>
              <a:t>Bronchi</a:t>
            </a:r>
            <a:endParaRPr lang="en-GB" sz="2800" dirty="0"/>
          </a:p>
        </p:txBody>
      </p:sp>
      <p:sp>
        <p:nvSpPr>
          <p:cNvPr id="19" name="TextBox 18"/>
          <p:cNvSpPr txBox="1"/>
          <p:nvPr/>
        </p:nvSpPr>
        <p:spPr>
          <a:xfrm>
            <a:off x="428596" y="3643314"/>
            <a:ext cx="1890902" cy="523220"/>
          </a:xfrm>
          <a:prstGeom prst="rect">
            <a:avLst/>
          </a:prstGeom>
          <a:noFill/>
        </p:spPr>
        <p:txBody>
          <a:bodyPr wrap="none" rtlCol="0">
            <a:spAutoFit/>
          </a:bodyPr>
          <a:lstStyle/>
          <a:p>
            <a:r>
              <a:rPr lang="en-GB" sz="2800" dirty="0" smtClean="0"/>
              <a:t>Bronchioles</a:t>
            </a:r>
            <a:endParaRPr lang="en-GB" sz="28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642910" y="285729"/>
            <a:ext cx="7772400" cy="857256"/>
          </a:xfrm>
          <a:prstGeom prst="rect">
            <a:avLst/>
          </a:prstGeom>
        </p:spPr>
        <p:txBody>
          <a:bodyP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5400" b="1" i="0" u="none" strike="noStrike" kern="1200" cap="none" spc="0" normalizeH="0" baseline="0" noProof="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uLnTx/>
                <a:uFillTx/>
                <a:latin typeface="+mj-lt"/>
                <a:ea typeface="+mj-ea"/>
                <a:cs typeface="+mj-cs"/>
              </a:rPr>
              <a:t>Breathing</a:t>
            </a:r>
          </a:p>
        </p:txBody>
      </p:sp>
      <p:sp>
        <p:nvSpPr>
          <p:cNvPr id="3" name="Title 1"/>
          <p:cNvSpPr txBox="1">
            <a:spLocks/>
          </p:cNvSpPr>
          <p:nvPr/>
        </p:nvSpPr>
        <p:spPr>
          <a:xfrm>
            <a:off x="714348" y="3214686"/>
            <a:ext cx="7772400" cy="857256"/>
          </a:xfrm>
          <a:prstGeom prst="rect">
            <a:avLst/>
          </a:prstGeom>
        </p:spPr>
        <p:txBody>
          <a:bodyP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5400" b="1" i="0" u="none" strike="noStrike" kern="1200" cap="none" spc="0" normalizeH="0" baseline="0" noProof="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uLnTx/>
                <a:uFillTx/>
                <a:latin typeface="+mj-lt"/>
                <a:ea typeface="+mj-ea"/>
                <a:cs typeface="+mj-cs"/>
              </a:rPr>
              <a:t>Ventilation</a:t>
            </a:r>
          </a:p>
        </p:txBody>
      </p:sp>
      <p:sp>
        <p:nvSpPr>
          <p:cNvPr id="4" name="TextBox 3"/>
          <p:cNvSpPr txBox="1"/>
          <p:nvPr/>
        </p:nvSpPr>
        <p:spPr>
          <a:xfrm>
            <a:off x="357158" y="1571612"/>
            <a:ext cx="8659935" cy="584775"/>
          </a:xfrm>
          <a:prstGeom prst="rect">
            <a:avLst/>
          </a:prstGeom>
          <a:noFill/>
        </p:spPr>
        <p:txBody>
          <a:bodyPr wrap="none" rtlCol="0">
            <a:spAutoFit/>
          </a:bodyPr>
          <a:lstStyle/>
          <a:p>
            <a:r>
              <a:rPr lang="en-GB" sz="3200" dirty="0" smtClean="0"/>
              <a:t>When your muscles change the size of your lungs.  </a:t>
            </a:r>
            <a:endParaRPr lang="en-GB" sz="3200" dirty="0"/>
          </a:p>
        </p:txBody>
      </p:sp>
      <p:sp>
        <p:nvSpPr>
          <p:cNvPr id="5" name="TextBox 4"/>
          <p:cNvSpPr txBox="1"/>
          <p:nvPr/>
        </p:nvSpPr>
        <p:spPr>
          <a:xfrm>
            <a:off x="500034" y="4714884"/>
            <a:ext cx="8066824" cy="584775"/>
          </a:xfrm>
          <a:prstGeom prst="rect">
            <a:avLst/>
          </a:prstGeom>
          <a:noFill/>
        </p:spPr>
        <p:txBody>
          <a:bodyPr wrap="none" rtlCol="0">
            <a:spAutoFit/>
          </a:bodyPr>
          <a:lstStyle/>
          <a:p>
            <a:r>
              <a:rPr lang="en-GB" sz="3200" dirty="0" smtClean="0"/>
              <a:t>The movement of air into and out of your lungs</a:t>
            </a:r>
            <a:endParaRPr lang="en-GB" sz="32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rchanam\Desktop\MusclesOfBreathing.jpg"/>
          <p:cNvPicPr>
            <a:picLocks noChangeAspect="1" noChangeArrowheads="1"/>
          </p:cNvPicPr>
          <p:nvPr/>
        </p:nvPicPr>
        <p:blipFill>
          <a:blip r:embed="rId3" cstate="print"/>
          <a:srcRect/>
          <a:stretch>
            <a:fillRect/>
          </a:stretch>
        </p:blipFill>
        <p:spPr bwMode="auto">
          <a:xfrm>
            <a:off x="971600" y="620688"/>
            <a:ext cx="7272808" cy="5671089"/>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a:spLocks/>
          </p:cNvSpPr>
          <p:nvPr/>
        </p:nvSpPr>
        <p:spPr>
          <a:xfrm>
            <a:off x="642910" y="285729"/>
            <a:ext cx="7772400" cy="857256"/>
          </a:xfrm>
          <a:prstGeom prst="rect">
            <a:avLst/>
          </a:prstGeom>
        </p:spPr>
        <p:txBody>
          <a:bodyPr>
            <a:normAutofit lnSpcReduction="1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GB" sz="5400" b="1" i="0" u="none" strike="noStrike" kern="1200" cap="none" spc="0" normalizeH="0" baseline="0" noProof="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uLnTx/>
                <a:uFillTx/>
                <a:latin typeface="+mj-lt"/>
                <a:ea typeface="+mj-ea"/>
                <a:cs typeface="+mj-cs"/>
              </a:rPr>
              <a:t>What is</a:t>
            </a:r>
            <a:r>
              <a:rPr kumimoji="0" lang="en-GB" sz="5400" b="1" i="0" u="none" strike="noStrike" kern="1200" cap="none" spc="0" normalizeH="0" noProof="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uLnTx/>
                <a:uFillTx/>
                <a:latin typeface="+mj-lt"/>
                <a:ea typeface="+mj-ea"/>
                <a:cs typeface="+mj-cs"/>
              </a:rPr>
              <a:t> breathing</a:t>
            </a:r>
            <a:r>
              <a:rPr kumimoji="0" lang="en-GB" sz="5400" b="1" i="0" u="none" strike="noStrike" kern="1200" cap="none" spc="0" normalizeH="0" baseline="0" noProof="0" dirty="0" smtClean="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uLnTx/>
                <a:uFillTx/>
                <a:latin typeface="+mj-lt"/>
                <a:ea typeface="+mj-ea"/>
                <a:cs typeface="+mj-cs"/>
              </a:rPr>
              <a:t>?</a:t>
            </a:r>
          </a:p>
        </p:txBody>
      </p:sp>
      <p:sp>
        <p:nvSpPr>
          <p:cNvPr id="4" name="TextBox 3"/>
          <p:cNvSpPr txBox="1"/>
          <p:nvPr/>
        </p:nvSpPr>
        <p:spPr>
          <a:xfrm>
            <a:off x="285720" y="1371415"/>
            <a:ext cx="8858280" cy="1754326"/>
          </a:xfrm>
          <a:prstGeom prst="rect">
            <a:avLst/>
          </a:prstGeom>
          <a:noFill/>
        </p:spPr>
        <p:txBody>
          <a:bodyPr wrap="square" rtlCol="0">
            <a:spAutoFit/>
          </a:bodyPr>
          <a:lstStyle/>
          <a:p>
            <a:pPr algn="ctr"/>
            <a:r>
              <a:rPr lang="en-GB" sz="3600" dirty="0" smtClean="0">
                <a:solidFill>
                  <a:schemeClr val="accent1">
                    <a:lumMod val="75000"/>
                  </a:schemeClr>
                </a:solidFill>
              </a:rPr>
              <a:t>The process by which you take IN oxygen and give OUT carbon dioxide. </a:t>
            </a:r>
            <a:endParaRPr lang="en-GB" sz="3600" dirty="0" smtClean="0">
              <a:solidFill>
                <a:schemeClr val="accent1">
                  <a:lumMod val="75000"/>
                </a:schemeClr>
              </a:solidFill>
            </a:endParaRPr>
          </a:p>
          <a:p>
            <a:pPr algn="ctr"/>
            <a:endParaRPr lang="en-GB" sz="3600" dirty="0">
              <a:solidFill>
                <a:schemeClr val="accent1">
                  <a:lumMod val="75000"/>
                </a:schemeClr>
              </a:solidFill>
            </a:endParaRPr>
          </a:p>
        </p:txBody>
      </p:sp>
      <p:sp>
        <p:nvSpPr>
          <p:cNvPr id="5" name="TextBox 4"/>
          <p:cNvSpPr txBox="1"/>
          <p:nvPr/>
        </p:nvSpPr>
        <p:spPr>
          <a:xfrm>
            <a:off x="285720" y="2500306"/>
            <a:ext cx="8858280" cy="3539430"/>
          </a:xfrm>
          <a:prstGeom prst="rect">
            <a:avLst/>
          </a:prstGeom>
          <a:noFill/>
        </p:spPr>
        <p:txBody>
          <a:bodyPr wrap="square" rtlCol="0">
            <a:spAutoFit/>
          </a:bodyPr>
          <a:lstStyle/>
          <a:p>
            <a:r>
              <a:rPr lang="en-GB" sz="3200" dirty="0" smtClean="0">
                <a:solidFill>
                  <a:schemeClr val="accent1"/>
                </a:solidFill>
              </a:rPr>
              <a:t>When you breathe in</a:t>
            </a:r>
            <a:r>
              <a:rPr lang="en-GB" sz="3200" dirty="0" smtClean="0">
                <a:solidFill>
                  <a:schemeClr val="accent1"/>
                </a:solidFill>
              </a:rPr>
              <a:t>:</a:t>
            </a:r>
          </a:p>
          <a:p>
            <a:endParaRPr lang="en-GB" sz="3200" dirty="0" smtClean="0">
              <a:solidFill>
                <a:schemeClr val="accent1"/>
              </a:solidFill>
            </a:endParaRPr>
          </a:p>
          <a:p>
            <a:r>
              <a:rPr lang="en-GB" sz="3200" dirty="0" smtClean="0"/>
              <a:t>Your diaphragm </a:t>
            </a:r>
            <a:r>
              <a:rPr lang="en-GB" sz="3200" dirty="0" smtClean="0"/>
              <a:t>muscles </a:t>
            </a:r>
            <a:r>
              <a:rPr lang="en-GB" sz="3200" dirty="0" smtClean="0"/>
              <a:t>contracts</a:t>
            </a:r>
            <a:r>
              <a:rPr lang="en-GB" sz="3200" dirty="0" smtClean="0"/>
              <a:t> and goes down</a:t>
            </a:r>
            <a:endParaRPr lang="en-GB" sz="3200" dirty="0" smtClean="0"/>
          </a:p>
          <a:p>
            <a:r>
              <a:rPr lang="en-GB" sz="3200" dirty="0" smtClean="0"/>
              <a:t>External </a:t>
            </a:r>
            <a:r>
              <a:rPr lang="en-GB" sz="3200" dirty="0" err="1" smtClean="0"/>
              <a:t>intercostal</a:t>
            </a:r>
            <a:r>
              <a:rPr lang="en-GB" sz="3200" dirty="0" smtClean="0"/>
              <a:t> muscles contract and pull rib cage upwards and outwards</a:t>
            </a:r>
            <a:endParaRPr lang="en-GB" sz="3200" dirty="0" smtClean="0"/>
          </a:p>
          <a:p>
            <a:r>
              <a:rPr lang="en-GB" sz="3200" dirty="0" smtClean="0"/>
              <a:t>Increasing the volume of the thorax</a:t>
            </a:r>
          </a:p>
          <a:p>
            <a:r>
              <a:rPr lang="en-GB" sz="3200" dirty="0" smtClean="0"/>
              <a:t>It</a:t>
            </a:r>
            <a:r>
              <a:rPr lang="en-GB" sz="3200" dirty="0" smtClean="0"/>
              <a:t> decreases the air pressure in the thoracic cavity</a:t>
            </a:r>
            <a:endParaRPr lang="en-GB" sz="32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r>
              <a:rPr lang="en-GB" dirty="0" smtClean="0">
                <a:solidFill>
                  <a:schemeClr val="accent1"/>
                </a:solidFill>
              </a:rPr>
              <a:t>When you breathe in:</a:t>
            </a:r>
          </a:p>
          <a:p>
            <a:r>
              <a:rPr lang="en-GB" dirty="0" smtClean="0"/>
              <a:t>Your diaphragm muscles contracts and goes down</a:t>
            </a:r>
          </a:p>
          <a:p>
            <a:r>
              <a:rPr lang="en-GB" dirty="0" smtClean="0"/>
              <a:t>External </a:t>
            </a:r>
            <a:r>
              <a:rPr lang="en-GB" dirty="0" err="1" smtClean="0"/>
              <a:t>intercostal</a:t>
            </a:r>
            <a:r>
              <a:rPr lang="en-GB" dirty="0" smtClean="0"/>
              <a:t> muscles contract and pull rib cage upwards and outwards</a:t>
            </a:r>
          </a:p>
          <a:p>
            <a:r>
              <a:rPr lang="en-GB" dirty="0" smtClean="0"/>
              <a:t>Increasing the volume of the thorax</a:t>
            </a:r>
          </a:p>
          <a:p>
            <a:r>
              <a:rPr lang="en-GB" dirty="0" smtClean="0"/>
              <a:t>It decreases the air pressure in the thoracic cavity</a:t>
            </a:r>
          </a:p>
          <a:p>
            <a:endParaRPr lang="en-US"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652</TotalTime>
  <Words>522</Words>
  <Application>Microsoft Office PowerPoint</Application>
  <PresentationFormat>On-screen Show (4:3)</PresentationFormat>
  <Paragraphs>98</Paragraphs>
  <Slides>15</Slides>
  <Notes>6</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Breathing and the lungs</dc:title>
  <dc:creator>Jen</dc:creator>
  <cp:lastModifiedBy>archana matela</cp:lastModifiedBy>
  <cp:revision>69</cp:revision>
  <dcterms:created xsi:type="dcterms:W3CDTF">2009-11-21T17:15:30Z</dcterms:created>
  <dcterms:modified xsi:type="dcterms:W3CDTF">2012-02-10T09:31:29Z</dcterms:modified>
</cp:coreProperties>
</file>